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275" r:id="rId4"/>
    <p:sldId id="267" r:id="rId5"/>
    <p:sldId id="273" r:id="rId6"/>
    <p:sldId id="259" r:id="rId7"/>
    <p:sldId id="262" r:id="rId8"/>
    <p:sldId id="263" r:id="rId9"/>
    <p:sldId id="261" r:id="rId10"/>
    <p:sldId id="260" r:id="rId11"/>
    <p:sldId id="257" r:id="rId12"/>
    <p:sldId id="264" r:id="rId13"/>
    <p:sldId id="265" r:id="rId14"/>
    <p:sldId id="266" r:id="rId15"/>
    <p:sldId id="272" r:id="rId16"/>
    <p:sldId id="268" r:id="rId17"/>
    <p:sldId id="269" r:id="rId18"/>
    <p:sldId id="270" r:id="rId19"/>
    <p:sldId id="271" r:id="rId20"/>
    <p:sldId id="274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4" r:id="rId29"/>
    <p:sldId id="283" r:id="rId30"/>
    <p:sldId id="287" r:id="rId31"/>
    <p:sldId id="288" r:id="rId32"/>
    <p:sldId id="289" r:id="rId33"/>
    <p:sldId id="290" r:id="rId34"/>
    <p:sldId id="286" r:id="rId35"/>
    <p:sldId id="292" r:id="rId36"/>
    <p:sldId id="293" r:id="rId37"/>
    <p:sldId id="294" r:id="rId38"/>
    <p:sldId id="295" r:id="rId39"/>
    <p:sldId id="296" r:id="rId40"/>
    <p:sldId id="297" r:id="rId41"/>
    <p:sldId id="291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51" autoAdjust="0"/>
    <p:restoredTop sz="90881" autoAdjust="0"/>
  </p:normalViewPr>
  <p:slideViewPr>
    <p:cSldViewPr>
      <p:cViewPr varScale="1">
        <p:scale>
          <a:sx n="79" d="100"/>
          <a:sy n="79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kramyoga.com/images/AshleyHooper22_000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hardware/mouseandkeyboard/productdetails.aspx?pid=010" TargetMode="External"/><Relationship Id="rId2" Type="http://schemas.openxmlformats.org/officeDocument/2006/relationships/hyperlink" Target="http://www.mcergo.com/mm5/merchant.mvc?Screen=PROD&amp;Store_Code=MC&amp;Product_Code=B-Combo&amp;Category_Code=WorkRite-Keyboard-Platforms&amp;gclid=CLr9-4_ynJUCFRJxxwodZhaOaw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limed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r>
              <a:rPr lang="en-US" dirty="0" smtClean="0"/>
              <a:t>Ergonomics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/>
          <a:lstStyle/>
          <a:p>
            <a:r>
              <a:rPr lang="en-US" dirty="0" smtClean="0"/>
              <a:t>Smitty Chandler</a:t>
            </a:r>
          </a:p>
          <a:p>
            <a:r>
              <a:rPr lang="en-US" dirty="0" smtClean="0"/>
              <a:t>JLab Occupational Medicine </a:t>
            </a:r>
          </a:p>
          <a:p>
            <a:r>
              <a:rPr lang="en-US" dirty="0" smtClean="0"/>
              <a:t>6/3/09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Joint Disease</a:t>
            </a:r>
            <a:endParaRPr lang="en-US" dirty="0"/>
          </a:p>
        </p:txBody>
      </p:sp>
      <p:pic>
        <p:nvPicPr>
          <p:cNvPr id="3" name="Picture 6" descr="low_back_pain_caus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43000"/>
            <a:ext cx="5029200" cy="4572000"/>
          </a:xfrm>
          <a:prstGeom prst="rect">
            <a:avLst/>
          </a:prstGeom>
          <a:noFill/>
        </p:spPr>
      </p:pic>
      <p:pic>
        <p:nvPicPr>
          <p:cNvPr id="4" name="Picture 6" descr="low_back_pain_caus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5029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Joint Disease</a:t>
            </a:r>
            <a:endParaRPr lang="en-US" dirty="0"/>
          </a:p>
        </p:txBody>
      </p:sp>
      <p:pic>
        <p:nvPicPr>
          <p:cNvPr id="5" name="Picture 4" descr="The image “http://www.aafp.org/afp/20020601/2299_f3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1066800"/>
            <a:ext cx="4648200" cy="5181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Aortic Aneurysm</a:t>
            </a:r>
            <a:endParaRPr lang="en-US" dirty="0"/>
          </a:p>
        </p:txBody>
      </p:sp>
      <p:pic>
        <p:nvPicPr>
          <p:cNvPr id="3" name="Picture 7" descr="art-tu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4572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Cause of Back Pain</a:t>
            </a:r>
            <a:endParaRPr lang="en-US" dirty="0"/>
          </a:p>
        </p:txBody>
      </p:sp>
      <p:pic>
        <p:nvPicPr>
          <p:cNvPr id="3" name="Picture 5" descr="0804081606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5486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Lifting</a:t>
            </a:r>
            <a:endParaRPr lang="en-US" dirty="0"/>
          </a:p>
        </p:txBody>
      </p:sp>
      <p:pic>
        <p:nvPicPr>
          <p:cNvPr id="3" name="Picture 8" descr="The image “http://www.yogachicago.com/mar04/images/raja-kapotasana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327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AshleyHooper1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828800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AshleyHooper11">
            <a:hlinkClick r:id="rId3"/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1981200"/>
            <a:ext cx="3333750" cy="285750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52600" y="1219200"/>
            <a:ext cx="482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Torque = Force x Lever Arm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2278063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 = 100 lbs x 0 ft = 0 ft-lbs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85800" y="29718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143000" y="3886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6096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143000" y="40386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543800" y="3048000"/>
            <a:ext cx="914400" cy="9144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477000" y="3657600"/>
            <a:ext cx="1066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477000" y="43434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7315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6477000" y="434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6858000" y="4343400"/>
            <a:ext cx="4572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477000" y="4724400"/>
            <a:ext cx="236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Lever Arm: 1 ft</a:t>
            </a:r>
          </a:p>
          <a:p>
            <a:r>
              <a:rPr lang="en-US"/>
              <a:t>Force: wt of upper body, 100lbs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295400" y="47244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Lever Arm: 0 ft</a:t>
            </a:r>
          </a:p>
          <a:p>
            <a:r>
              <a:rPr lang="en-US"/>
              <a:t>Force:  wt of upper body,100 lbs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953000" y="2286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 = 100 lbs x 1 ft = 100 ft-lbs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Minimize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Minimize force</a:t>
            </a:r>
          </a:p>
          <a:p>
            <a:pPr lvl="1"/>
            <a:r>
              <a:rPr lang="en-US" sz="2800" dirty="0" smtClean="0"/>
              <a:t>Lift less weight</a:t>
            </a:r>
          </a:p>
          <a:p>
            <a:pPr lvl="2"/>
            <a:r>
              <a:rPr lang="en-US" sz="2800" dirty="0" smtClean="0"/>
              <a:t>Get help</a:t>
            </a:r>
          </a:p>
          <a:p>
            <a:pPr lvl="2"/>
            <a:r>
              <a:rPr lang="en-US" sz="2800" dirty="0" smtClean="0"/>
              <a:t>Lift fewer items at a time</a:t>
            </a:r>
          </a:p>
          <a:p>
            <a:r>
              <a:rPr lang="en-US" sz="2800" dirty="0" smtClean="0"/>
              <a:t>Minimize lever arm</a:t>
            </a:r>
          </a:p>
          <a:p>
            <a:pPr lvl="1"/>
            <a:r>
              <a:rPr lang="en-US" sz="2800" dirty="0" smtClean="0"/>
              <a:t>Bend less</a:t>
            </a:r>
          </a:p>
          <a:p>
            <a:pPr lvl="2"/>
            <a:r>
              <a:rPr lang="en-US" sz="2800" dirty="0" smtClean="0"/>
              <a:t>Use legs instead of back</a:t>
            </a:r>
          </a:p>
          <a:p>
            <a:pPr lvl="2"/>
            <a:r>
              <a:rPr lang="en-US" sz="2800" dirty="0" smtClean="0"/>
              <a:t>Hold load as close as possible</a:t>
            </a:r>
          </a:p>
          <a:p>
            <a:pPr lvl="2"/>
            <a:r>
              <a:rPr lang="en-US" sz="2800" dirty="0" smtClean="0"/>
              <a:t>Raise initial and terminal position of load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Weight is 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 depends on</a:t>
            </a:r>
          </a:p>
          <a:p>
            <a:pPr lvl="1"/>
            <a:r>
              <a:rPr lang="en-US" sz="2800" dirty="0" smtClean="0"/>
              <a:t>Past history</a:t>
            </a:r>
          </a:p>
          <a:p>
            <a:pPr lvl="1"/>
            <a:r>
              <a:rPr lang="en-US" sz="2800" dirty="0" smtClean="0"/>
              <a:t>Size</a:t>
            </a:r>
          </a:p>
          <a:p>
            <a:pPr lvl="1"/>
            <a:r>
              <a:rPr lang="en-US" sz="2800" dirty="0" smtClean="0"/>
              <a:t>Strength</a:t>
            </a:r>
          </a:p>
          <a:p>
            <a:pPr lvl="1"/>
            <a:r>
              <a:rPr lang="en-US" sz="2800" dirty="0" smtClean="0"/>
              <a:t>How you feel</a:t>
            </a:r>
          </a:p>
          <a:p>
            <a:pPr lvl="1"/>
            <a:r>
              <a:rPr lang="en-US" sz="2800" dirty="0" smtClean="0"/>
              <a:t>Structure of the load</a:t>
            </a:r>
          </a:p>
          <a:p>
            <a:r>
              <a:rPr lang="en-US" sz="2800" dirty="0" smtClean="0"/>
              <a:t>For young, healthy, strong person, 50 lbs </a:t>
            </a:r>
          </a:p>
          <a:p>
            <a:r>
              <a:rPr lang="en-US" sz="2800" dirty="0" smtClean="0"/>
              <a:t>For everyone, the less weight lifted and the less frequently, the better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Lifting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Lighten the load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Raise the load: Ideal load height is stomach level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Face the load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Place the load next to your body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Pretighten</a:t>
            </a:r>
            <a:r>
              <a:rPr lang="en-US" sz="2800" dirty="0" smtClean="0"/>
              <a:t> the abdominal and back muscles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Lift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Rotate body with feet to achieve terminal position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Never rotate torso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Never laterally flex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End lift at stomach level if possible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Pretighten</a:t>
            </a:r>
            <a:r>
              <a:rPr lang="en-US" dirty="0" smtClean="0"/>
              <a:t> Before Lifting</a:t>
            </a:r>
            <a:endParaRPr lang="en-US" dirty="0"/>
          </a:p>
        </p:txBody>
      </p:sp>
      <p:pic>
        <p:nvPicPr>
          <p:cNvPr id="5" name="Picture 4" descr="CA-6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42672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Ergonomics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Rationale and Impact</a:t>
            </a:r>
          </a:p>
          <a:p>
            <a:r>
              <a:rPr lang="en-US" dirty="0" smtClean="0"/>
              <a:t>Lifting Ergonomics</a:t>
            </a:r>
          </a:p>
          <a:p>
            <a:pPr lvl="1"/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Technique</a:t>
            </a:r>
          </a:p>
          <a:p>
            <a:r>
              <a:rPr lang="en-US" dirty="0" smtClean="0"/>
              <a:t>Office Ergonomics</a:t>
            </a:r>
            <a:endParaRPr lang="en-US" dirty="0" smtClean="0"/>
          </a:p>
          <a:p>
            <a:pPr lvl="1"/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Equipment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Ergonomics</a:t>
            </a:r>
            <a:endParaRPr lang="en-US" dirty="0"/>
          </a:p>
        </p:txBody>
      </p:sp>
      <p:sp>
        <p:nvSpPr>
          <p:cNvPr id="6" name="Rectangle 4" descr="paul"/>
          <p:cNvSpPr>
            <a:spLocks noGrp="1" noChangeAspect="1" noChangeArrowheads="1"/>
          </p:cNvSpPr>
          <p:nvPr isPhoto="1"/>
        </p:nvSpPr>
        <p:spPr bwMode="auto">
          <a:xfrm>
            <a:off x="533400" y="1143000"/>
            <a:ext cx="7924800" cy="5029200"/>
          </a:xfrm>
          <a:prstGeom prst="rect">
            <a:avLst/>
          </a:prstGeom>
          <a:blipFill dpi="0" rotWithShape="1">
            <a:blip r:embed="rId2">
              <a:lum bright="12000" contrast="12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 </a:t>
            </a:r>
            <a:r>
              <a:rPr lang="en-US" dirty="0" smtClean="0"/>
              <a:t>position </a:t>
            </a:r>
            <a:r>
              <a:rPr lang="en-US" dirty="0" smtClean="0"/>
              <a:t>is </a:t>
            </a:r>
            <a:r>
              <a:rPr lang="en-US" dirty="0" smtClean="0"/>
              <a:t>angled downward</a:t>
            </a:r>
            <a:endParaRPr lang="en-US" dirty="0" smtClean="0"/>
          </a:p>
          <a:p>
            <a:r>
              <a:rPr lang="en-US" dirty="0" smtClean="0"/>
              <a:t>Top of monitor below eye level</a:t>
            </a:r>
            <a:endParaRPr lang="en-US" dirty="0" smtClean="0"/>
          </a:p>
          <a:p>
            <a:r>
              <a:rPr lang="en-US" dirty="0" err="1" smtClean="0"/>
              <a:t>Presbyopia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Set room light level </a:t>
            </a:r>
            <a:r>
              <a:rPr lang="en-US" dirty="0" smtClean="0"/>
              <a:t>to </a:t>
            </a:r>
            <a:r>
              <a:rPr lang="en-US" dirty="0" smtClean="0"/>
              <a:t>non-monitor endpoint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Reduce </a:t>
            </a:r>
            <a:r>
              <a:rPr lang="en-US" dirty="0" smtClean="0"/>
              <a:t>glare </a:t>
            </a:r>
            <a:r>
              <a:rPr lang="en-US" dirty="0" smtClean="0"/>
              <a:t>with </a:t>
            </a:r>
            <a:r>
              <a:rPr lang="en-US" dirty="0" smtClean="0"/>
              <a:t>shielding</a:t>
            </a:r>
            <a:r>
              <a:rPr lang="en-US" dirty="0" smtClean="0"/>
              <a:t>, not </a:t>
            </a:r>
            <a:r>
              <a:rPr lang="en-US" dirty="0" smtClean="0"/>
              <a:t>“bat caving</a:t>
            </a:r>
            <a:r>
              <a:rPr lang="en-US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Consider a </a:t>
            </a:r>
            <a:r>
              <a:rPr lang="en-US" dirty="0" smtClean="0"/>
              <a:t>monitor visor for glare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Antiglare </a:t>
            </a:r>
            <a:r>
              <a:rPr lang="en-US" dirty="0" smtClean="0"/>
              <a:t>screen </a:t>
            </a:r>
            <a:r>
              <a:rPr lang="en-US" dirty="0" smtClean="0"/>
              <a:t>if </a:t>
            </a:r>
            <a:r>
              <a:rPr lang="en-US" dirty="0" smtClean="0"/>
              <a:t>visor </a:t>
            </a:r>
            <a:r>
              <a:rPr lang="en-US" dirty="0" smtClean="0"/>
              <a:t>isn’t </a:t>
            </a:r>
            <a:r>
              <a:rPr lang="en-US" dirty="0" smtClean="0"/>
              <a:t>possible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Document </a:t>
            </a:r>
            <a:r>
              <a:rPr lang="en-US" dirty="0" smtClean="0"/>
              <a:t>holders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OCHO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ON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SHOULDERS &amp; UPPER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 </a:t>
            </a:r>
            <a:r>
              <a:rPr lang="en-US" dirty="0" smtClean="0"/>
              <a:t>low</a:t>
            </a:r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 smtClean="0"/>
              <a:t>forearms with chair arms</a:t>
            </a:r>
          </a:p>
          <a:p>
            <a:pPr lvl="1"/>
            <a:r>
              <a:rPr lang="en-US" dirty="0" smtClean="0"/>
              <a:t>Requires correct chair</a:t>
            </a:r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 smtClean="0"/>
              <a:t>posture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smtClean="0"/>
              <a:t>low </a:t>
            </a:r>
            <a:r>
              <a:rPr lang="en-US" dirty="0" smtClean="0"/>
              <a:t>as </a:t>
            </a:r>
            <a:r>
              <a:rPr lang="en-US" dirty="0" smtClean="0"/>
              <a:t>possible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 err="1" smtClean="0"/>
              <a:t>dorsiflexed</a:t>
            </a:r>
            <a:r>
              <a:rPr lang="en-US" dirty="0" smtClean="0"/>
              <a:t> wrists</a:t>
            </a:r>
            <a:endParaRPr lang="en-US" dirty="0" smtClean="0"/>
          </a:p>
          <a:p>
            <a:r>
              <a:rPr lang="en-US" dirty="0" smtClean="0"/>
              <a:t>Flatten </a:t>
            </a:r>
            <a:r>
              <a:rPr lang="en-US" dirty="0" smtClean="0"/>
              <a:t>keyboard feet</a:t>
            </a:r>
            <a:endParaRPr lang="en-US" dirty="0" smtClean="0"/>
          </a:p>
          <a:p>
            <a:r>
              <a:rPr lang="en-US" dirty="0" smtClean="0"/>
              <a:t>Down slope </a:t>
            </a:r>
            <a:r>
              <a:rPr lang="en-US" dirty="0" smtClean="0"/>
              <a:t>from elbow </a:t>
            </a:r>
            <a:r>
              <a:rPr lang="en-US" dirty="0" smtClean="0"/>
              <a:t>to </a:t>
            </a:r>
            <a:r>
              <a:rPr lang="en-US" dirty="0" smtClean="0"/>
              <a:t>fingers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 err="1" smtClean="0"/>
              <a:t>pronation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 smtClean="0"/>
              <a:t>external deviation at wrist</a:t>
            </a:r>
          </a:p>
          <a:p>
            <a:r>
              <a:rPr lang="en-US" dirty="0" smtClean="0"/>
              <a:t>Ergonomically correct keyboards work well for touch typists, but not for sight typists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EY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Injuries</a:t>
            </a:r>
          </a:p>
          <a:p>
            <a:r>
              <a:rPr lang="en-US" dirty="0" smtClean="0"/>
              <a:t>Prevent Injuries</a:t>
            </a:r>
          </a:p>
          <a:p>
            <a:r>
              <a:rPr lang="en-US" dirty="0" smtClean="0"/>
              <a:t>Enhance Happiness &amp; Comfort</a:t>
            </a:r>
          </a:p>
          <a:p>
            <a:r>
              <a:rPr lang="en-US" dirty="0" smtClean="0"/>
              <a:t>Increase Productivity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Adjacent to, </a:t>
            </a:r>
            <a:r>
              <a:rPr lang="en-US" dirty="0" smtClean="0"/>
              <a:t>and same plane </a:t>
            </a:r>
            <a:r>
              <a:rPr lang="en-US" dirty="0" smtClean="0"/>
              <a:t>as </a:t>
            </a:r>
            <a:r>
              <a:rPr lang="en-US" dirty="0" smtClean="0"/>
              <a:t>keyboard</a:t>
            </a:r>
            <a:endParaRPr lang="en-US" dirty="0" smtClean="0"/>
          </a:p>
          <a:p>
            <a:r>
              <a:rPr lang="en-US" dirty="0" smtClean="0"/>
              <a:t>Lap </a:t>
            </a:r>
            <a:r>
              <a:rPr lang="en-US" dirty="0" err="1" smtClean="0"/>
              <a:t>mousing</a:t>
            </a:r>
            <a:r>
              <a:rPr lang="en-US" dirty="0" smtClean="0"/>
              <a:t> </a:t>
            </a:r>
            <a:r>
              <a:rPr lang="en-US" dirty="0" smtClean="0"/>
              <a:t>if </a:t>
            </a:r>
            <a:r>
              <a:rPr lang="en-US" dirty="0" smtClean="0"/>
              <a:t>little keyboarding</a:t>
            </a:r>
            <a:endParaRPr lang="en-US" dirty="0" smtClean="0"/>
          </a:p>
          <a:p>
            <a:r>
              <a:rPr lang="en-US" dirty="0" smtClean="0"/>
              <a:t>Ergonomic </a:t>
            </a:r>
            <a:r>
              <a:rPr lang="en-US" dirty="0" smtClean="0"/>
              <a:t>mouse sometimes helps</a:t>
            </a:r>
            <a:endParaRPr lang="en-US" dirty="0" smtClean="0"/>
          </a:p>
          <a:p>
            <a:r>
              <a:rPr lang="en-US" dirty="0" smtClean="0"/>
              <a:t>Large </a:t>
            </a:r>
            <a:r>
              <a:rPr lang="en-US" dirty="0" smtClean="0"/>
              <a:t>trackball for specific problems</a:t>
            </a:r>
            <a:endParaRPr lang="en-US" dirty="0" smtClean="0"/>
          </a:p>
          <a:p>
            <a:r>
              <a:rPr lang="en-US" dirty="0" smtClean="0"/>
              <a:t>Foot </a:t>
            </a:r>
            <a:r>
              <a:rPr lang="en-US" dirty="0" err="1" smtClean="0"/>
              <a:t>mousing</a:t>
            </a:r>
            <a:r>
              <a:rPr lang="en-US" dirty="0" smtClean="0"/>
              <a:t> for severe problems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LOW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Torque = </a:t>
            </a:r>
            <a:r>
              <a:rPr lang="en-US" dirty="0" smtClean="0"/>
              <a:t>force </a:t>
            </a:r>
            <a:r>
              <a:rPr lang="en-US" dirty="0" smtClean="0"/>
              <a:t>x </a:t>
            </a:r>
            <a:r>
              <a:rPr lang="en-US" dirty="0" smtClean="0"/>
              <a:t>lever arm</a:t>
            </a:r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 smtClean="0"/>
              <a:t>posture</a:t>
            </a:r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 smtClean="0"/>
              <a:t>lumbar </a:t>
            </a:r>
            <a:r>
              <a:rPr lang="en-US" dirty="0" err="1" smtClean="0"/>
              <a:t>lordosis</a:t>
            </a:r>
            <a:endParaRPr lang="en-US" dirty="0" smtClean="0"/>
          </a:p>
          <a:p>
            <a:r>
              <a:rPr lang="en-US" dirty="0" smtClean="0"/>
              <a:t>Vinyl </a:t>
            </a:r>
            <a:r>
              <a:rPr lang="en-US" dirty="0" smtClean="0"/>
              <a:t>floor mat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 smtClean="0"/>
              <a:t>standing pelvic tilts</a:t>
            </a:r>
            <a:endParaRPr lang="en-US" dirty="0" smtClean="0"/>
          </a:p>
          <a:p>
            <a:r>
              <a:rPr lang="en-US" dirty="0" smtClean="0"/>
              <a:t>Foot </a:t>
            </a:r>
            <a:r>
              <a:rPr lang="en-US" dirty="0" smtClean="0"/>
              <a:t>rest </a:t>
            </a:r>
            <a:r>
              <a:rPr lang="en-US" dirty="0" smtClean="0"/>
              <a:t>if </a:t>
            </a:r>
            <a:r>
              <a:rPr lang="en-US" dirty="0" smtClean="0"/>
              <a:t>needed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Knoll RPM Chair</a:t>
            </a:r>
            <a:endParaRPr lang="en-US" dirty="0"/>
          </a:p>
        </p:txBody>
      </p:sp>
      <p:pic>
        <p:nvPicPr>
          <p:cNvPr id="5" name="Picture 4" descr="smitty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5867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Consultation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Thank you for meeting with me yesterday to discuss the ergonomic aspects of your office.  The purpose of this email is to summarize my advice.  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should obtain an under the desk keyboard tray.  I recommend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Workrite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Banana Board with a 22 inch track,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2"/>
              </a:rPr>
              <a:t>http://www.mcergo.com/mm5/merchant.mvc?Screen=PROD&amp;Store_Code=MC&amp;Product_Code=B-Combo&amp;Category_Code=WorkRite-Keyboard-Platforms&amp;gclid=CLr9-4_ynJUCFRJxxwodZhaOaw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You should consider using an ergonomically correct keyboard such as the Microsoft Wireless Optical Desktop Pro,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http://www.microsoft.com/hardware/mouseandkeyboard/productdetails.aspx?pid=010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Your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chair has many flaws.  It would be helpful if you obtain a Knoll RPM chair with the sliding seat option.  Please contact David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Fazenbaker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for ordering assistance.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would benefit from an improved mouse.  Please consider the Microsoft Natural Wireless Laser Mouse 6000, 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http://www.microsoft.com/hardware/mouseandkeyboard/productdetails.aspx?pid=010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  If you prefer to scroll with your thumb, please let me know and I will give you other options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You should obtain a vinyl floor mat.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Many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office ergonomics items can be obtained from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www.alimed.com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important to properly adjust new equipment.  Please let me know when your platform and chair arrive.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Again, thank you.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-Smitty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514600"/>
            <a:ext cx="27829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Test!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paul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lum bright="18000" contrast="24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paul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lum bright="30000" contrast="6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r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r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Ergonomics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Maximize time in neutral position</a:t>
            </a:r>
          </a:p>
          <a:p>
            <a:r>
              <a:rPr lang="en-US" dirty="0" smtClean="0"/>
              <a:t>Minimize force exerted</a:t>
            </a:r>
          </a:p>
          <a:p>
            <a:r>
              <a:rPr lang="en-US" dirty="0" smtClean="0"/>
              <a:t>Minimize unnatural posture</a:t>
            </a:r>
          </a:p>
          <a:p>
            <a:r>
              <a:rPr lang="en-US" dirty="0" smtClean="0"/>
              <a:t>Minimize frequency of repetitious motion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mi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438400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Arial" pitchFamily="34" charset="0"/>
                <a:cs typeface="Arial" pitchFamily="34" charset="0"/>
              </a:rPr>
              <a:t>  Thank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You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		   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Smitty Chandler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		       chandler@jlab.org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 Ergonomics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Spine anatomy and pathology</a:t>
            </a:r>
          </a:p>
          <a:p>
            <a:r>
              <a:rPr lang="en-US" dirty="0" smtClean="0"/>
              <a:t>Principles of ergonomics</a:t>
            </a:r>
          </a:p>
          <a:p>
            <a:r>
              <a:rPr lang="en-US" dirty="0" smtClean="0"/>
              <a:t>Torque</a:t>
            </a:r>
          </a:p>
          <a:p>
            <a:r>
              <a:rPr lang="en-US" dirty="0" smtClean="0"/>
              <a:t>Safe lifting steps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Back Pain</a:t>
            </a:r>
            <a:endParaRPr lang="en-US" dirty="0"/>
          </a:p>
        </p:txBody>
      </p:sp>
      <p:pic>
        <p:nvPicPr>
          <p:cNvPr id="3" name="Picture 6" descr="bart2-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43000"/>
            <a:ext cx="3886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Disc Disease</a:t>
            </a:r>
            <a:endParaRPr lang="en-US" dirty="0"/>
          </a:p>
        </p:txBody>
      </p:sp>
      <p:pic>
        <p:nvPicPr>
          <p:cNvPr id="3" name="Picture 6" descr="rup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5486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Disc Disease</a:t>
            </a:r>
            <a:endParaRPr lang="en-US" dirty="0"/>
          </a:p>
        </p:txBody>
      </p:sp>
      <p:pic>
        <p:nvPicPr>
          <p:cNvPr id="3" name="Picture 4" descr="The image “http://www.aafp.org/afp/20020601/2299_f6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486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Disc Disease</a:t>
            </a:r>
            <a:endParaRPr lang="en-US" dirty="0"/>
          </a:p>
        </p:txBody>
      </p:sp>
      <p:pic>
        <p:nvPicPr>
          <p:cNvPr id="3" name="Picture 6" descr="whip14-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54864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466</Words>
  <Application>Microsoft PowerPoint</Application>
  <PresentationFormat>On-screen Show (4:3)</PresentationFormat>
  <Paragraphs>133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Ergonomics</vt:lpstr>
      <vt:lpstr>Ergonomics</vt:lpstr>
      <vt:lpstr>GOALS</vt:lpstr>
      <vt:lpstr>Principles of Ergonomics</vt:lpstr>
      <vt:lpstr>Lifting Ergonomics</vt:lpstr>
      <vt:lpstr>Causes of Back Pain</vt:lpstr>
      <vt:lpstr>Degenerative Disc Disease</vt:lpstr>
      <vt:lpstr>Degenerative Disc Disease</vt:lpstr>
      <vt:lpstr>Degenerative Disc Disease</vt:lpstr>
      <vt:lpstr>Degenerative Joint Disease</vt:lpstr>
      <vt:lpstr>Degenerative Joint Disease</vt:lpstr>
      <vt:lpstr>Abdominal Aortic Aneurysm</vt:lpstr>
      <vt:lpstr>The Real Cause of Back Pain</vt:lpstr>
      <vt:lpstr>Safe Lifting</vt:lpstr>
      <vt:lpstr>Torque</vt:lpstr>
      <vt:lpstr>How to Minimize Torque</vt:lpstr>
      <vt:lpstr>How Much Weight is OK?</vt:lpstr>
      <vt:lpstr>Proper Lifting Steps</vt:lpstr>
      <vt:lpstr>Pretighten Before Lifting</vt:lpstr>
      <vt:lpstr>Office Ergonomics</vt:lpstr>
      <vt:lpstr>NECK</vt:lpstr>
      <vt:lpstr>Slide 22</vt:lpstr>
      <vt:lpstr>EYES</vt:lpstr>
      <vt:lpstr>Slide 24</vt:lpstr>
      <vt:lpstr>Slide 25</vt:lpstr>
      <vt:lpstr>Slide 26</vt:lpstr>
      <vt:lpstr>SHOULDERS &amp; UPPER BACK</vt:lpstr>
      <vt:lpstr>KEYBOARDING</vt:lpstr>
      <vt:lpstr>Slide 29</vt:lpstr>
      <vt:lpstr>MOUSING</vt:lpstr>
      <vt:lpstr>Slide 31</vt:lpstr>
      <vt:lpstr>LOW BACK</vt:lpstr>
      <vt:lpstr>Knoll RPM Chair</vt:lpstr>
      <vt:lpstr>Consultation Report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chandler</cp:lastModifiedBy>
  <cp:revision>155</cp:revision>
  <dcterms:created xsi:type="dcterms:W3CDTF">2006-10-20T18:40:43Z</dcterms:created>
  <dcterms:modified xsi:type="dcterms:W3CDTF">2009-06-03T14:03:01Z</dcterms:modified>
</cp:coreProperties>
</file>